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8" r:id="rId2"/>
    <p:sldId id="283" r:id="rId3"/>
    <p:sldId id="327" r:id="rId4"/>
    <p:sldId id="289" r:id="rId5"/>
    <p:sldId id="261" r:id="rId6"/>
    <p:sldId id="336" r:id="rId7"/>
    <p:sldId id="337" r:id="rId8"/>
    <p:sldId id="353" r:id="rId9"/>
    <p:sldId id="328" r:id="rId10"/>
    <p:sldId id="302" r:id="rId11"/>
    <p:sldId id="338" r:id="rId12"/>
    <p:sldId id="301" r:id="rId13"/>
    <p:sldId id="311" r:id="rId14"/>
    <p:sldId id="303" r:id="rId15"/>
    <p:sldId id="348" r:id="rId16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6" autoAdjust="0"/>
    <p:restoredTop sz="86070" autoAdjust="0"/>
  </p:normalViewPr>
  <p:slideViewPr>
    <p:cSldViewPr>
      <p:cViewPr varScale="1">
        <p:scale>
          <a:sx n="79" d="100"/>
          <a:sy n="79" d="100"/>
        </p:scale>
        <p:origin x="21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3F012F58-2595-448D-AF3A-EB0055F446F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EC870-3BD8-490B-914C-1E9610BDE51F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088" y="4381500"/>
            <a:ext cx="5603875" cy="4149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67163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F8A72-A77B-4718-BD35-B6B685EF979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01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329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7635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33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C7423-B548-4E1C-A3F3-A5240EE134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298B4-63FF-477F-8A1B-B4D9AE0D573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B6B94-0B01-47CB-B448-D75F2DA188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1A9195-EDE4-4F77-A84C-00414007191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CFF4C3-6C00-4D13-BBD4-B498E5057D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60D44-2794-4557-BAD2-69F70F91548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5F7F3-BCA5-4EBB-BD55-40F3F395AB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5826D-B621-4CE8-B1F4-85CF6384B4F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4F801-D35F-4067-BFD9-CD477B70027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2343F-4E26-4886-AA2A-DC9808E76F7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26BDD-D29D-48C4-9939-C82264B2575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39A0E-6C04-4B74-B59C-D9BDABE4813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66349-0678-4D16-96D1-11EBAEA802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8B20AF-C353-4747-BA33-8F4270AC42B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8067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0" y="44450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250825" y="4724400"/>
            <a:ext cx="91821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Demonstração dos Resultados do 1° Quadrimestre</a:t>
            </a: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 EXERCÍCIO DE 2023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/>
            <a:r>
              <a:rPr lang="pt-BR" b="1" dirty="0">
                <a:cs typeface="Times New Roman" pitchFamily="18" charset="0"/>
              </a:rPr>
              <a:t> </a:t>
            </a:r>
          </a:p>
          <a:p>
            <a:pPr marL="2286000" lvl="4" indent="-457200">
              <a:buFontTx/>
              <a:buChar char="-"/>
            </a:pPr>
            <a:endParaRPr lang="pt-BR" b="1" i="1" u="sng" dirty="0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071545"/>
            <a:ext cx="3500462" cy="375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303857" y="505687"/>
            <a:ext cx="73914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por fonte –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Abril  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61532" name="Group 9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7084963"/>
              </p:ext>
            </p:extLst>
          </p:nvPr>
        </p:nvGraphicFramePr>
        <p:xfrm>
          <a:off x="838200" y="1634618"/>
          <a:ext cx="7743853" cy="4691705"/>
        </p:xfrm>
        <a:graphic>
          <a:graphicData uri="http://schemas.openxmlformats.org/drawingml/2006/table">
            <a:tbl>
              <a:tblPr/>
              <a:tblGrid>
                <a:gridCol w="5770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736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50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73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Livres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308.384,36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6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Proteçao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Social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Básica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(SUAS)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Fonte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934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70.960,88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73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Equipamento APAE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2.944,94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73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ngsana New" panose="020B0502040204020203" pitchFamily="18" charset="-34"/>
                        </a:rPr>
                        <a:t>COVID- FEAS BB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89,38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27378304"/>
                  </a:ext>
                </a:extLst>
              </a:tr>
              <a:tr h="4273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QUALIFICACAO GESTAO SUAS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1.416,00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97002758"/>
                  </a:ext>
                </a:extLst>
              </a:tr>
              <a:tr h="503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Transferencia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APAE e 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53.959,44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0920515"/>
                  </a:ext>
                </a:extLst>
              </a:tr>
              <a:tr h="496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FIA atenção CCA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19.987,20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0341125"/>
                  </a:ext>
                </a:extLst>
              </a:tr>
              <a:tr h="734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457.742,20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319131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8787" name="Line 3"/>
          <p:cNvSpPr>
            <a:spLocks noChangeShapeType="1"/>
          </p:cNvSpPr>
          <p:nvPr/>
        </p:nvSpPr>
        <p:spPr bwMode="auto">
          <a:xfrm>
            <a:off x="0" y="3333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07950" y="260350"/>
            <a:ext cx="87852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EDUCAÇÃO POR CATEGORIA ECÔNOMICA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Abril 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118830" name="Text Box 46"/>
          <p:cNvSpPr txBox="1">
            <a:spLocks noChangeArrowheads="1"/>
          </p:cNvSpPr>
          <p:nvPr/>
        </p:nvSpPr>
        <p:spPr bwMode="auto">
          <a:xfrm>
            <a:off x="0" y="-100013"/>
            <a:ext cx="867568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18918" name="Group 13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381132258"/>
              </p:ext>
            </p:extLst>
          </p:nvPr>
        </p:nvGraphicFramePr>
        <p:xfrm>
          <a:off x="685800" y="1268760"/>
          <a:ext cx="7989888" cy="5402538"/>
        </p:xfrm>
        <a:graphic>
          <a:graphicData uri="http://schemas.openxmlformats.org/drawingml/2006/table">
            <a:tbl>
              <a:tblPr/>
              <a:tblGrid>
                <a:gridCol w="53902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96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2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1.301.821,46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286.373,85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1.400,00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55.254,04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363.668,47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4.025,00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299.195,90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 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2.867,40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Passagens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com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Locomoção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75.408,84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 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Instalaçoes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0597917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49.267,74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2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2.444.028,16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-35718" y="417513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0" y="785794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839814" y="214291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COM EDUCAÇÃO POR FONTE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Abril 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048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753242"/>
              </p:ext>
            </p:extLst>
          </p:nvPr>
        </p:nvGraphicFramePr>
        <p:xfrm>
          <a:off x="875532" y="1429198"/>
          <a:ext cx="7358114" cy="5168153"/>
        </p:xfrm>
        <a:graphic>
          <a:graphicData uri="http://schemas.openxmlformats.org/drawingml/2006/table">
            <a:tbl>
              <a:tblPr/>
              <a:tblGrid>
                <a:gridCol w="55007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73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9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6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Rec. Transferências 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533.647,95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6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25%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 Livre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91.715,70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6170530"/>
                  </a:ext>
                </a:extLst>
              </a:tr>
              <a:tr h="40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DO FUNDEB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1.580.327,24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47927567"/>
                  </a:ext>
                </a:extLst>
              </a:tr>
              <a:tr h="445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Escolar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12.007,39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98093975"/>
                  </a:ext>
                </a:extLst>
              </a:tr>
              <a:tr h="40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Salario Educação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142.489,07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Creche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3.686,51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92684897"/>
                  </a:ext>
                </a:extLst>
              </a:tr>
              <a:tr h="40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PNATE- ESTADUAL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32.409,40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2344762"/>
                  </a:ext>
                </a:extLst>
              </a:tr>
              <a:tr h="40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 Escolar Federal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42.999,44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3811148"/>
                  </a:ext>
                </a:extLst>
              </a:tr>
              <a:tr h="575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Onibus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escolar ORE2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4.745,46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5870878"/>
                  </a:ext>
                </a:extLst>
              </a:tr>
              <a:tr h="575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/>
                        <a:t>2.444.028,16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0474" name="Text Box 58"/>
          <p:cNvSpPr txBox="1">
            <a:spLocks noChangeArrowheads="1"/>
          </p:cNvSpPr>
          <p:nvPr/>
        </p:nvSpPr>
        <p:spPr bwMode="auto">
          <a:xfrm>
            <a:off x="0" y="-14309"/>
            <a:ext cx="91440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dirty="0"/>
          </a:p>
        </p:txBody>
      </p:sp>
      <p:sp>
        <p:nvSpPr>
          <p:cNvPr id="7987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1295400" y="981075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en-US" sz="2800" b="1" u="sng" dirty="0">
                <a:cs typeface="Times New Roman" pitchFamily="18" charset="0"/>
              </a:rPr>
              <a:t>DESPESAS DO FUNDEB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Abril 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7989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591791"/>
              </p:ext>
            </p:extLst>
          </p:nvPr>
        </p:nvGraphicFramePr>
        <p:xfrm>
          <a:off x="1476375" y="2349500"/>
          <a:ext cx="6696075" cy="2435226"/>
        </p:xfrm>
        <a:graphic>
          <a:graphicData uri="http://schemas.openxmlformats.org/drawingml/2006/table">
            <a:tbl>
              <a:tblPr/>
              <a:tblGrid>
                <a:gridCol w="3382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3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DE RECURSO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60% (70%)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1.147.557,18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40% (30%)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432.770,06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1.580.327,24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79942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642338"/>
              </p:ext>
            </p:extLst>
          </p:nvPr>
        </p:nvGraphicFramePr>
        <p:xfrm>
          <a:off x="1476375" y="4941888"/>
          <a:ext cx="6694488" cy="1536065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  <a:endParaRPr kumimoji="0" lang="pt-B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 dos profissionais magistério</a:t>
                      </a:r>
                      <a:endParaRPr kumimoji="0" lang="pt-B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74,18%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73914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GASTOS COM EDUCAÇÃO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Abril 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249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207030"/>
              </p:ext>
            </p:extLst>
          </p:nvPr>
        </p:nvGraphicFramePr>
        <p:xfrm>
          <a:off x="1447800" y="3571876"/>
          <a:ext cx="6934200" cy="1873249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2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0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26,78%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graphicFrame>
        <p:nvGraphicFramePr>
          <p:cNvPr id="130161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088609"/>
              </p:ext>
            </p:extLst>
          </p:nvPr>
        </p:nvGraphicFramePr>
        <p:xfrm>
          <a:off x="1471600" y="464325"/>
          <a:ext cx="7172350" cy="6205035"/>
        </p:xfrm>
        <a:graphic>
          <a:graphicData uri="http://schemas.openxmlformats.org/drawingml/2006/table">
            <a:tbl>
              <a:tblPr/>
              <a:tblGrid>
                <a:gridCol w="44328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94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36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93.097,19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39.080,72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ITBI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111.604,56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TAXAS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169.292,79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FPM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5.497.202,84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ITR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26.698,21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ESPECIAL PETROLEO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105.571,22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ICMS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1.583.950,97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IPVA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563.249,09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DEDUÇÃO FUNDEB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1.537.575,38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ARRECADAÇÃO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1.547.086,87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TRANSF. FNS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594.922,48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TRANSF.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153.081,56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75571667"/>
                  </a:ext>
                </a:extLst>
              </a:tr>
              <a:tr h="413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TRANSF. FNAS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37.052,31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4122158"/>
                  </a:ext>
                </a:extLst>
              </a:tr>
            </a:tbl>
          </a:graphicData>
        </a:graphic>
      </p:graphicFrame>
      <p:sp>
        <p:nvSpPr>
          <p:cNvPr id="130140" name="Text Box 92"/>
          <p:cNvSpPr txBox="1">
            <a:spLocks noChangeArrowheads="1"/>
          </p:cNvSpPr>
          <p:nvPr/>
        </p:nvSpPr>
        <p:spPr bwMode="auto">
          <a:xfrm>
            <a:off x="971550" y="-4780"/>
            <a:ext cx="81724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PRINCIPAIS RECEITAS ARRECADAS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14313" y="1400175"/>
            <a:ext cx="8548687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>
              <a:cs typeface="Times New Roman" pitchFamily="18" charset="0"/>
            </a:endParaRPr>
          </a:p>
          <a:p>
            <a:pPr marL="457200" indent="-457200"/>
            <a:r>
              <a:rPr lang="pt-BR" sz="2800">
                <a:cs typeface="Times New Roman" pitchFamily="18" charset="0"/>
              </a:rPr>
              <a:t>     Art.. 48 da Lei de Responsabilidade Fiscal</a:t>
            </a:r>
          </a:p>
          <a:p>
            <a:pPr marL="457200" indent="-457200"/>
            <a:r>
              <a:rPr lang="pt-BR" sz="2800">
                <a:cs typeface="Times New Roman" pitchFamily="18" charset="0"/>
              </a:rPr>
              <a:t>     </a:t>
            </a:r>
            <a:r>
              <a:rPr lang="pt-BR" sz="2800" b="1">
                <a:cs typeface="Times New Roman" pitchFamily="18" charset="0"/>
              </a:rPr>
              <a:t> </a:t>
            </a:r>
            <a:endParaRPr lang="pt-BR" sz="2800"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pt-BR" sz="2800" b="1" u="sng">
                <a:latin typeface="Arial" charset="0"/>
                <a:cs typeface="Times New Roman" pitchFamily="18" charset="0"/>
              </a:rPr>
              <a:t>Parágrafo único.</a:t>
            </a:r>
            <a:r>
              <a:rPr lang="pt-BR" sz="2800" b="1">
                <a:latin typeface="Arial" charset="0"/>
                <a:cs typeface="Times New Roman" pitchFamily="18" charset="0"/>
              </a:rPr>
              <a:t> A transparência será assegurada também mediante incentivo à participação popular e realização de audiências públicas, durante os processos de elaboração e de discussão dos planos, lei de diretrizes orçamentárias e orçamentos</a:t>
            </a:r>
            <a:r>
              <a:rPr lang="pt-BR" sz="2800" b="1">
                <a:cs typeface="Times New Roman" pitchFamily="18" charset="0"/>
              </a:rPr>
              <a:t> </a:t>
            </a:r>
          </a:p>
          <a:p>
            <a:pPr marL="457200" indent="-457200"/>
            <a:endParaRPr lang="pt-BR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66713" y="1142984"/>
            <a:ext cx="85486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r>
              <a:rPr lang="pt-BR" sz="1800" dirty="0">
                <a:cs typeface="Times New Roman" pitchFamily="18" charset="0"/>
              </a:rPr>
              <a:t>     § 4°  do Art.. 9º da Lei de Responsabilidade Fiscal</a:t>
            </a:r>
          </a:p>
          <a:p>
            <a:pPr marL="457200" indent="-457200">
              <a:buFontTx/>
              <a:buChar char="-"/>
            </a:pPr>
            <a:endParaRPr lang="pt-BR" sz="1800" b="1" dirty="0">
              <a:cs typeface="Times New Roman" pitchFamily="18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66713" y="2874435"/>
            <a:ext cx="8548687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en-US" sz="2800" b="1" u="sng" dirty="0">
                <a:cs typeface="Times New Roman" pitchFamily="18" charset="0"/>
              </a:rPr>
              <a:t>BASE LEGAL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pt-BR" sz="2000" b="1" dirty="0">
                <a:latin typeface="Arial" charset="0"/>
                <a:cs typeface="Times New Roman" pitchFamily="18" charset="0"/>
              </a:rPr>
              <a:t>Constituição Federal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Lei </a:t>
            </a:r>
            <a:r>
              <a:rPr lang="en-US" sz="2000" b="1" dirty="0" err="1">
                <a:latin typeface="Arial" charset="0"/>
                <a:cs typeface="Times New Roman" pitchFamily="18" charset="0"/>
              </a:rPr>
              <a:t>Complementar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 n</a:t>
            </a:r>
            <a:r>
              <a:rPr lang="en-US" sz="2000" b="1" dirty="0">
                <a:latin typeface="Arial" charset="0"/>
                <a:cs typeface="Arial" charset="0"/>
              </a:rPr>
              <a:t>° 101/00 (LRF)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Federal n° 4.320/64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</a:t>
            </a:r>
            <a:r>
              <a:rPr lang="en-US" sz="2000" b="1" dirty="0" err="1">
                <a:latin typeface="Arial" charset="0"/>
                <a:cs typeface="Arial" charset="0"/>
              </a:rPr>
              <a:t>Orgânica</a:t>
            </a:r>
            <a:r>
              <a:rPr lang="en-US" sz="2000" b="1" dirty="0">
                <a:latin typeface="Arial" charset="0"/>
                <a:cs typeface="Arial" charset="0"/>
              </a:rPr>
              <a:t> do </a:t>
            </a:r>
            <a:r>
              <a:rPr lang="en-US" sz="2000" b="1" dirty="0" err="1">
                <a:latin typeface="Arial" charset="0"/>
                <a:cs typeface="Arial" charset="0"/>
              </a:rPr>
              <a:t>Município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PPA 2022-2025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LDO 2023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LOA 2023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endParaRPr lang="pt-BR" sz="2000" b="1" dirty="0">
              <a:cs typeface="Times New Roman" pitchFamily="18" charset="0"/>
            </a:endParaRPr>
          </a:p>
          <a:p>
            <a:pPr marL="457200" indent="-457200"/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-26988"/>
            <a:ext cx="9144000" cy="6858001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dirty="0">
                <a:cs typeface="Times New Roman" pitchFamily="18" charset="0"/>
              </a:rPr>
              <a:t> </a:t>
            </a:r>
          </a:p>
          <a:p>
            <a:pPr algn="ctr"/>
            <a:r>
              <a:rPr lang="pt-BR" dirty="0">
                <a:cs typeface="Times New Roman" pitchFamily="18" charset="0"/>
              </a:rPr>
              <a:t> </a:t>
            </a:r>
          </a:p>
          <a:p>
            <a:pPr algn="ctr"/>
            <a:endParaRPr lang="pt-BR" dirty="0">
              <a:cs typeface="Times New Roman" pitchFamily="18" charset="0"/>
            </a:endParaRP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graphicFrame>
        <p:nvGraphicFramePr>
          <p:cNvPr id="99456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92163"/>
              </p:ext>
            </p:extLst>
          </p:nvPr>
        </p:nvGraphicFramePr>
        <p:xfrm>
          <a:off x="755650" y="1557338"/>
          <a:ext cx="7777163" cy="5120640"/>
        </p:xfrm>
        <a:graphic>
          <a:graphicData uri="http://schemas.openxmlformats.org/drawingml/2006/table">
            <a:tbl>
              <a:tblPr/>
              <a:tblGrid>
                <a:gridCol w="39608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Prevista</a:t>
                      </a:r>
                      <a:endParaRPr kumimoji="0" lang="pt-B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 smtClean="0"/>
                        <a:t>9.870.000,00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10.125.099,78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Tributária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400.000,00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444.576,54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Contribuições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100.000,00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79.663,39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Patrimonial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250.000,00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587.872,99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Agropecuaria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15.000,00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16.180,00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de Serviços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172679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9.100.000,00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8.995.761,62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Outras 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5.000,00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1.045,24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1.448.906,35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Operações de Crédito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Alienação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Bens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1.448.906,35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 smtClean="0"/>
                        <a:t>9.870.000,00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11.574.006,13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971550" y="908050"/>
            <a:ext cx="745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u="sng" dirty="0"/>
              <a:t>RECEITA TOTAL ARRECADADA – Exercício 2023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99403" name="Text Box 7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06" name="Rectangle 1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9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1258888" y="1219200"/>
            <a:ext cx="705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/>
              <a:t>DESPESA TOTAL – Categoria Econômica </a:t>
            </a:r>
          </a:p>
        </p:txBody>
      </p:sp>
      <p:sp>
        <p:nvSpPr>
          <p:cNvPr id="48262" name="Text Box 1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48368" name="Group 2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028589"/>
              </p:ext>
            </p:extLst>
          </p:nvPr>
        </p:nvGraphicFramePr>
        <p:xfrm>
          <a:off x="357158" y="1884378"/>
          <a:ext cx="8286808" cy="4259266"/>
        </p:xfrm>
        <a:graphic>
          <a:graphicData uri="http://schemas.openxmlformats.org/drawingml/2006/table">
            <a:tbl>
              <a:tblPr/>
              <a:tblGrid>
                <a:gridCol w="39944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08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15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3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Grupo da Despesa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R$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Liquidados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 smtClean="0"/>
                        <a:t>8.505.000,00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8.433.938,27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 Pessoal e Encargos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 smtClean="0"/>
                        <a:t>4.800.000,00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4.953.800,33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3.2 Juros e Encargos da Divida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 smtClean="0"/>
                        <a:t>5.000,00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3.3 Outras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3.700.000,00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3.480.137,94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DESPESAS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 smtClean="0"/>
                        <a:t>850.000,00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2.786.395,63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4.4 Investimentos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 smtClean="0"/>
                        <a:t>600.000,00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2.551.817,80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4.6 Amortização da Dívida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 smtClean="0"/>
                        <a:t>250.000,00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234.577,83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 smtClean="0"/>
                        <a:t>9.355.000,00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11.220.333,90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5913" y="564756"/>
            <a:ext cx="861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Despesas por Secretaria – Exercício de 2023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75272" y="1213805"/>
            <a:ext cx="81676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</p:txBody>
      </p:sp>
      <p:sp>
        <p:nvSpPr>
          <p:cNvPr id="8405" name="Line 213"/>
          <p:cNvSpPr>
            <a:spLocks noChangeShapeType="1"/>
          </p:cNvSpPr>
          <p:nvPr/>
        </p:nvSpPr>
        <p:spPr bwMode="auto">
          <a:xfrm>
            <a:off x="0" y="62539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747" name="Text Box 555"/>
          <p:cNvSpPr txBox="1">
            <a:spLocks noChangeArrowheads="1"/>
          </p:cNvSpPr>
          <p:nvPr/>
        </p:nvSpPr>
        <p:spPr bwMode="auto">
          <a:xfrm>
            <a:off x="0" y="115094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822" name="Group 6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935929"/>
              </p:ext>
            </p:extLst>
          </p:nvPr>
        </p:nvGraphicFramePr>
        <p:xfrm>
          <a:off x="734999" y="1268760"/>
          <a:ext cx="7674001" cy="5425440"/>
        </p:xfrm>
        <a:graphic>
          <a:graphicData uri="http://schemas.openxmlformats.org/drawingml/2006/table">
            <a:tbl>
              <a:tblPr/>
              <a:tblGrid>
                <a:gridCol w="46873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866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3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Executivo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Municipal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96.270,56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Administração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649.582,81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Finanças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327.055,52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Urbanismo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2.577.958,69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2.444.028,16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Pública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2.793.473,54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Assistencia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457.742,20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Agricultura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274.996,89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Procuradoria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Geral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Município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54.445,03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1.102.113,12 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Esporte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75.341,20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Planejamento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34.926,87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Meio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Ambiente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79.818,81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Encargos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Especiais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252.580,50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58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11.220.333,90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057400" y="1184275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14722" name="Text Box 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599862"/>
              </p:ext>
            </p:extLst>
          </p:nvPr>
        </p:nvGraphicFramePr>
        <p:xfrm>
          <a:off x="762000" y="3333750"/>
          <a:ext cx="7986713" cy="650879"/>
        </p:xfrm>
        <a:graphic>
          <a:graphicData uri="http://schemas.openxmlformats.org/drawingml/2006/table">
            <a:tbl>
              <a:tblPr/>
              <a:tblGrid>
                <a:gridCol w="48783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08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0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Repasses ao Legislativo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460.000,00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0" y="1819275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Transferências Financeiras à Câmara Municipal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- Exercício Móvel – 05/2022 à  04/2023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Artigos 19,20 e 22 da Lei de Responsabilidade Fiscal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357494"/>
              </p:ext>
            </p:extLst>
          </p:nvPr>
        </p:nvGraphicFramePr>
        <p:xfrm>
          <a:off x="914400" y="2915161"/>
          <a:ext cx="7943880" cy="3768725"/>
        </p:xfrm>
        <a:graphic>
          <a:graphicData uri="http://schemas.openxmlformats.org/drawingml/2006/table">
            <a:tbl>
              <a:tblPr/>
              <a:tblGrid>
                <a:gridCol w="46219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218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Corrente Líquida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31.118.376,95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 com Pessoal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14.877.410,12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Máximo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54,00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Prudencial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51,30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Percentual Aplicado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49,67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071546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Análise dos Quadrimestre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239644"/>
              </p:ext>
            </p:extLst>
          </p:nvPr>
        </p:nvGraphicFramePr>
        <p:xfrm>
          <a:off x="899592" y="2282638"/>
          <a:ext cx="7887250" cy="3459332"/>
        </p:xfrm>
        <a:graphic>
          <a:graphicData uri="http://schemas.openxmlformats.org/drawingml/2006/table">
            <a:tbl>
              <a:tblPr/>
              <a:tblGrid>
                <a:gridCol w="45890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8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6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2022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47,61%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977441"/>
                  </a:ext>
                </a:extLst>
              </a:tr>
              <a:tr h="86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Quadrimestre 2022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46,98%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0909341"/>
                  </a:ext>
                </a:extLst>
              </a:tr>
              <a:tr h="86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3° Quadrimestre 2022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dirty="0" smtClean="0"/>
                        <a:t>49,23%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666628"/>
                  </a:ext>
                </a:extLst>
              </a:tr>
              <a:tr h="86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2023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49,67</a:t>
                      </a: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6348266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0355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827088" y="476250"/>
            <a:ext cx="7391400" cy="1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 -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Abril 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00517" name="Group 16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279119978"/>
              </p:ext>
            </p:extLst>
          </p:nvPr>
        </p:nvGraphicFramePr>
        <p:xfrm>
          <a:off x="468313" y="1571612"/>
          <a:ext cx="8389967" cy="4753172"/>
        </p:xfrm>
        <a:graphic>
          <a:graphicData uri="http://schemas.openxmlformats.org/drawingml/2006/table">
            <a:tbl>
              <a:tblPr/>
              <a:tblGrid>
                <a:gridCol w="60233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66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2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Folha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pagamento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179.809,55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Obrigações Patronais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39.311,51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Subvençoes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Sociais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93.551,80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61.134,82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1.300,00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67.791,41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4.085,40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Auxílios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Pessoas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749,74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6.973,65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2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457.742,20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00405" name="Text Box 53"/>
          <p:cNvSpPr txBox="1">
            <a:spLocks noChangeArrowheads="1"/>
          </p:cNvSpPr>
          <p:nvPr/>
        </p:nvSpPr>
        <p:spPr bwMode="auto">
          <a:xfrm>
            <a:off x="0" y="92075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20483</TotalTime>
  <Words>785</Words>
  <Application>Microsoft Office PowerPoint</Application>
  <PresentationFormat>Apresentação na tela (4:3)</PresentationFormat>
  <Paragraphs>375</Paragraphs>
  <Slides>15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Angsana New</vt:lpstr>
      <vt:lpstr>Arial</vt:lpstr>
      <vt:lpstr>Calibri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975</cp:revision>
  <dcterms:created xsi:type="dcterms:W3CDTF">2002-12-04T13:56:03Z</dcterms:created>
  <dcterms:modified xsi:type="dcterms:W3CDTF">2023-06-01T19:23:16Z</dcterms:modified>
</cp:coreProperties>
</file>